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89" r:id="rId6"/>
    <p:sldId id="264" r:id="rId7"/>
    <p:sldId id="266" r:id="rId8"/>
    <p:sldId id="276" r:id="rId9"/>
    <p:sldId id="274" r:id="rId10"/>
    <p:sldId id="304" r:id="rId11"/>
    <p:sldId id="277" r:id="rId12"/>
    <p:sldId id="296" r:id="rId13"/>
    <p:sldId id="297" r:id="rId14"/>
    <p:sldId id="305" r:id="rId15"/>
    <p:sldId id="270" r:id="rId16"/>
    <p:sldId id="271" r:id="rId17"/>
    <p:sldId id="272" r:id="rId18"/>
    <p:sldId id="298" r:id="rId19"/>
    <p:sldId id="299" r:id="rId20"/>
    <p:sldId id="300" r:id="rId21"/>
    <p:sldId id="301" r:id="rId22"/>
    <p:sldId id="302" r:id="rId23"/>
    <p:sldId id="265" r:id="rId24"/>
    <p:sldId id="290" r:id="rId25"/>
    <p:sldId id="291" r:id="rId26"/>
    <p:sldId id="292" r:id="rId27"/>
    <p:sldId id="293" r:id="rId28"/>
    <p:sldId id="294" r:id="rId29"/>
    <p:sldId id="295" r:id="rId30"/>
    <p:sldId id="307" r:id="rId31"/>
    <p:sldId id="308" r:id="rId32"/>
    <p:sldId id="306" r:id="rId33"/>
    <p:sldId id="309" r:id="rId34"/>
  </p:sldIdLst>
  <p:sldSz cx="9144000" cy="6858000" type="screen4x3"/>
  <p:notesSz cx="6854825" cy="9712325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Lucida Sans Unicode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1" d="100"/>
          <a:sy n="71" d="100"/>
        </p:scale>
        <p:origin x="-2120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738188"/>
            <a:ext cx="484505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613275"/>
            <a:ext cx="5481638" cy="436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7985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ans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fld id="{F66FD9C6-3C6C-418B-B5BF-3A7E75178E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118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fld id="{1874C7B7-EDE7-4DAB-B293-1D4963516FA0}" type="slidenum">
              <a:rPr lang="pt-BR" sz="1400" smtClean="0">
                <a:solidFill>
                  <a:srgbClr val="000000"/>
                </a:solidFill>
                <a:latin typeface="DejaVu Sans" pitchFamily="34" charset="0"/>
              </a:rPr>
              <a:pPr eaLnBrk="1" hangingPunct="1">
                <a:buFont typeface="Times New Roman" pitchFamily="18" charset="0"/>
                <a:buNone/>
              </a:pPr>
              <a:t>1</a:t>
            </a:fld>
            <a:endParaRPr lang="pt-BR" sz="1400" smtClean="0">
              <a:solidFill>
                <a:srgbClr val="000000"/>
              </a:solidFill>
              <a:latin typeface="DejaVu Sans" pitchFamily="34" charset="0"/>
            </a:endParaRPr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2141538" y="738188"/>
            <a:ext cx="2570162" cy="3641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pt-BR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613275"/>
            <a:ext cx="5483225" cy="4370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5" name="Retângulo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0" name="Retângulo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11" name="Retângulo de cantos arredondados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12" name="Retângulo de cantos arredondados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5" name="Retângulo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2CBFCA-9F5F-4501-A030-3A5BD8EB00C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74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F1418-BD62-43C3-AC6A-BFD9FE78DE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3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2F885-6C02-40B4-A807-2EF6AFBB225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73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AE215-891F-4E87-8787-E03AF180FB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7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DED2B-6322-4D65-A5DF-98095B29288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0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7281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7281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DD93D-F13B-4E52-BD6D-384819C10ED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47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4102FBA-1590-4BCE-B7E9-96AAD02094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86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>
            <a:lvl1pPr>
              <a:defRPr sz="4000">
                <a:solidFill>
                  <a:srgbClr val="800000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E26DC-C57D-4B91-9529-431D57B06AF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77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5E4D4-45EC-4CFE-BA0B-C2119A9CA17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4AF4A-7D5E-4E4D-8248-66997435BA2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46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77EF-0B96-453E-A645-B37DB84DC34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6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/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620688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 estilo do título mestre</a:t>
            </a:r>
            <a:endParaRPr lang="en-US" dirty="0" smtClean="0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1727176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800">
                <a:solidFill>
                  <a:schemeClr val="accent2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800">
                <a:solidFill>
                  <a:schemeClr val="accent2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kumimoji="0" sz="1800">
                <a:solidFill>
                  <a:srgbClr val="FFFFFF"/>
                </a:solidFill>
                <a:latin typeface="Times New Roman" pitchFamily="16" charset="0"/>
                <a:ea typeface="+mn-ea"/>
                <a:cs typeface="Lucida Sans Unicode" pitchFamily="32" charset="0"/>
              </a:defRPr>
            </a:lvl1pPr>
          </a:lstStyle>
          <a:p>
            <a:pPr>
              <a:defRPr/>
            </a:pPr>
            <a:fld id="{2FBD02FE-04B0-47BD-B00E-9BC12D04DDA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5" r:id="rId2"/>
    <p:sldLayoutId id="2147483896" r:id="rId3"/>
    <p:sldLayoutId id="2147483897" r:id="rId4"/>
    <p:sldLayoutId id="2147483904" r:id="rId5"/>
    <p:sldLayoutId id="2147483905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ufcregi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dpgithub" TargetMode="External"/><Relationship Id="rId4" Type="http://schemas.openxmlformats.org/officeDocument/2006/relationships/hyperlink" Target="http://bit.ly/cdpvide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cdpfac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.stanford.edu/~hastie/ElemStatLearn/" TargetMode="Externa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23528" y="332656"/>
            <a:ext cx="8458200" cy="2808312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pt-BR" sz="4800" dirty="0" smtClean="0"/>
              <a:t>Aprendizado de Máquina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Apresentação da Disciplina</a:t>
            </a:r>
            <a:endParaRPr lang="pt-BR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85192" y="5700138"/>
            <a:ext cx="7211144" cy="1041230"/>
          </a:xfrm>
        </p:spPr>
        <p:txBody>
          <a:bodyPr lIns="90000" tIns="78552" rIns="90000" bIns="46800">
            <a:normAutofit/>
          </a:bodyPr>
          <a:lstStyle/>
          <a:p>
            <a:pPr marL="0" eaLnBrk="1" fontAlgn="auto" hangingPunct="1">
              <a:spcBef>
                <a:spcPts val="700"/>
              </a:spcBef>
              <a:spcAft>
                <a:spcPts val="300"/>
              </a:spcAft>
              <a:buClr>
                <a:schemeClr val="accent3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dirty="0" err="1"/>
              <a:t>Prof.</a:t>
            </a:r>
            <a:r>
              <a:rPr lang="en-GB" dirty="0"/>
              <a:t> Regis </a:t>
            </a:r>
            <a:r>
              <a:rPr lang="en-GB" dirty="0" err="1"/>
              <a:t>Pires</a:t>
            </a:r>
            <a:r>
              <a:rPr lang="en-GB" dirty="0"/>
              <a:t> </a:t>
            </a:r>
            <a:r>
              <a:rPr lang="en-GB" dirty="0" err="1"/>
              <a:t>Magalhães</a:t>
            </a:r>
            <a:endParaRPr lang="en-GB" dirty="0"/>
          </a:p>
          <a:p>
            <a:pPr marL="0" eaLnBrk="1" fontAlgn="auto" hangingPunct="1">
              <a:spcBef>
                <a:spcPts val="450"/>
              </a:spcBef>
              <a:spcAft>
                <a:spcPts val="200"/>
              </a:spcAft>
              <a:buClr>
                <a:schemeClr val="accent3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dirty="0" err="1"/>
              <a:t>regismagalhaes@ufc.br</a:t>
            </a:r>
            <a:r>
              <a:rPr lang="en-GB" dirty="0"/>
              <a:t> - </a:t>
            </a:r>
            <a:r>
              <a:rPr lang="pt-BR" dirty="0">
                <a:hlinkClick r:id="rId3"/>
              </a:rPr>
              <a:t>http://bit.ly/ufcregis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19674"/>
            <a:ext cx="1749072" cy="17323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9848"/>
          </a:xfrm>
        </p:spPr>
        <p:txBody>
          <a:bodyPr/>
          <a:lstStyle/>
          <a:p>
            <a:r>
              <a:rPr lang="pt-BR" dirty="0" smtClean="0"/>
              <a:t>Ferramentas de Trabalho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40" y="2088375"/>
            <a:ext cx="6297521" cy="131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48" y="3547673"/>
            <a:ext cx="5677705" cy="136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282" y="4770216"/>
            <a:ext cx="4909637" cy="1752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75" y="4236816"/>
            <a:ext cx="2051452" cy="2229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75" y="2072855"/>
            <a:ext cx="1971425" cy="1971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1100" y="620688"/>
            <a:ext cx="1536700" cy="15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4324350"/>
          </a:xfrm>
        </p:spPr>
        <p:txBody>
          <a:bodyPr/>
          <a:lstStyle/>
          <a:p>
            <a:r>
              <a:rPr lang="pt-BR" sz="2400" dirty="0"/>
              <a:t>A disciplina terá 2</a:t>
            </a:r>
            <a:r>
              <a:rPr lang="pt-BR" sz="2400" dirty="0" smtClean="0"/>
              <a:t> </a:t>
            </a:r>
            <a:r>
              <a:rPr lang="pt-BR" sz="2400" dirty="0"/>
              <a:t>Avaliações Parciais </a:t>
            </a:r>
            <a:r>
              <a:rPr lang="pt-BR" sz="2400" dirty="0" smtClean="0"/>
              <a:t>(2 </a:t>
            </a:r>
            <a:r>
              <a:rPr lang="pt-BR" sz="2400" dirty="0" err="1"/>
              <a:t>APs</a:t>
            </a:r>
            <a:r>
              <a:rPr lang="pt-BR" sz="2400" dirty="0" smtClean="0"/>
              <a:t>) e um trabalho final individual prático.</a:t>
            </a:r>
          </a:p>
          <a:p>
            <a:pPr lvl="1"/>
            <a:r>
              <a:rPr lang="pt-BR" sz="2400" dirty="0" smtClean="0"/>
              <a:t>As </a:t>
            </a:r>
            <a:r>
              <a:rPr lang="pt-BR" sz="2400" dirty="0" err="1"/>
              <a:t>APs</a:t>
            </a:r>
            <a:r>
              <a:rPr lang="pt-BR" sz="2400" dirty="0"/>
              <a:t> são provas </a:t>
            </a:r>
            <a:r>
              <a:rPr lang="pt-BR" sz="2400" dirty="0" smtClean="0"/>
              <a:t>ou trabalhos individuais. </a:t>
            </a:r>
          </a:p>
          <a:p>
            <a:pPr lvl="1"/>
            <a:r>
              <a:rPr lang="pt-BR" sz="2400" dirty="0" smtClean="0"/>
              <a:t>O </a:t>
            </a:r>
            <a:r>
              <a:rPr lang="pt-BR" sz="2400" dirty="0"/>
              <a:t>conteúdo de cada AP é todo o conteúdo ministrado até a aula anterior à aplicação da AP</a:t>
            </a:r>
            <a:r>
              <a:rPr lang="pt-BR" sz="2400" dirty="0" smtClean="0"/>
              <a:t>.</a:t>
            </a:r>
          </a:p>
          <a:p>
            <a:pPr lvl="1"/>
            <a:r>
              <a:rPr lang="pt-BR" sz="2400" dirty="0" smtClean="0"/>
              <a:t>O trabalho final envolverá a </a:t>
            </a:r>
            <a:r>
              <a:rPr lang="pt-BR" sz="2400" dirty="0"/>
              <a:t>criação de uma aplicação </a:t>
            </a:r>
            <a:r>
              <a:rPr lang="pt-BR" sz="2400" dirty="0" smtClean="0"/>
              <a:t>usando as tecnologias estudadas durante a disciplina.</a:t>
            </a:r>
          </a:p>
          <a:p>
            <a:r>
              <a:rPr lang="pt-BR" sz="2400" dirty="0" smtClean="0"/>
              <a:t>80% da nota da disciplina = (AP1 + AP2 + TF) / </a:t>
            </a:r>
            <a:r>
              <a:rPr lang="pt-BR" sz="2400" dirty="0"/>
              <a:t>3</a:t>
            </a:r>
            <a:endParaRPr lang="pt-BR" sz="2400" dirty="0" smtClean="0"/>
          </a:p>
          <a:p>
            <a:r>
              <a:rPr lang="pt-BR" sz="2400" dirty="0" smtClean="0"/>
              <a:t>As datas das </a:t>
            </a:r>
            <a:r>
              <a:rPr lang="pt-BR" sz="2400" dirty="0" err="1" smtClean="0"/>
              <a:t>APs</a:t>
            </a:r>
            <a:r>
              <a:rPr lang="pt-BR" sz="2400" dirty="0" smtClean="0"/>
              <a:t> estão definidas no plano de ensino da disciplina.</a:t>
            </a:r>
          </a:p>
          <a:p>
            <a:pPr lvl="1"/>
            <a:r>
              <a:rPr lang="pt-BR" sz="2200" dirty="0" smtClean="0"/>
              <a:t>Avaliação </a:t>
            </a:r>
            <a:r>
              <a:rPr lang="pt-BR" sz="2200" dirty="0"/>
              <a:t>Parcial </a:t>
            </a:r>
            <a:r>
              <a:rPr lang="pt-BR" sz="2200" dirty="0" smtClean="0"/>
              <a:t>1</a:t>
            </a:r>
          </a:p>
          <a:p>
            <a:pPr lvl="1"/>
            <a:r>
              <a:rPr lang="pt-BR" sz="2200" dirty="0" smtClean="0"/>
              <a:t>Avaliação </a:t>
            </a:r>
            <a:r>
              <a:rPr lang="pt-BR" sz="2200" dirty="0"/>
              <a:t>Parcial 2</a:t>
            </a:r>
            <a:endParaRPr lang="pt-BR" sz="2200" dirty="0" smtClean="0"/>
          </a:p>
        </p:txBody>
      </p:sp>
    </p:spTree>
    <p:extLst>
      <p:ext uri="{BB962C8B-B14F-4D97-AF65-F5344CB8AC3E}">
        <p14:creationId xmlns:p14="http://schemas.microsoft.com/office/powerpoint/2010/main" val="37371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dirty="0">
                <a:solidFill>
                  <a:srgbClr val="800000"/>
                </a:solidFill>
              </a:rPr>
              <a:t>Plataforma </a:t>
            </a:r>
            <a:r>
              <a:rPr lang="pt-BR" dirty="0" err="1">
                <a:solidFill>
                  <a:srgbClr val="800000"/>
                </a:solidFill>
              </a:rPr>
              <a:t>Kaggle</a:t>
            </a:r>
            <a:endParaRPr lang="pt-BR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Início em 2010.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Maio de 2016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en-US" dirty="0" smtClean="0"/>
              <a:t>536.000 </a:t>
            </a:r>
            <a:r>
              <a:rPr lang="en-US" dirty="0" err="1" smtClean="0"/>
              <a:t>usuários</a:t>
            </a:r>
            <a:r>
              <a:rPr lang="en-US" dirty="0" smtClean="0"/>
              <a:t> de 194 </a:t>
            </a:r>
            <a:r>
              <a:rPr lang="en-US" dirty="0" err="1" smtClean="0"/>
              <a:t>países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Maior</a:t>
            </a:r>
            <a:r>
              <a:rPr lang="en-US" dirty="0" smtClean="0"/>
              <a:t> e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diversa</a:t>
            </a:r>
            <a:r>
              <a:rPr lang="en-US" dirty="0" smtClean="0"/>
              <a:t> </a:t>
            </a:r>
            <a:r>
              <a:rPr lang="en-US" dirty="0" err="1" smtClean="0"/>
              <a:t>comunidade</a:t>
            </a:r>
            <a:r>
              <a:rPr lang="en-US" dirty="0" smtClean="0"/>
              <a:t> de dados do </a:t>
            </a:r>
            <a:r>
              <a:rPr lang="en-US" dirty="0" err="1" smtClean="0"/>
              <a:t>mundo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Competições</a:t>
            </a:r>
            <a:r>
              <a:rPr lang="en-US" dirty="0" smtClean="0"/>
              <a:t> </a:t>
            </a:r>
            <a:r>
              <a:rPr lang="en-US" dirty="0" err="1" smtClean="0"/>
              <a:t>geralmente</a:t>
            </a:r>
            <a:r>
              <a:rPr lang="en-US" dirty="0" smtClean="0"/>
              <a:t> </a:t>
            </a:r>
            <a:r>
              <a:rPr lang="en-US" dirty="0" err="1" smtClean="0"/>
              <a:t>atraem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de mil </a:t>
            </a:r>
            <a:r>
              <a:rPr lang="en-US" dirty="0" err="1" smtClean="0"/>
              <a:t>equipes</a:t>
            </a:r>
            <a:r>
              <a:rPr lang="en-US" dirty="0" smtClean="0"/>
              <a:t> e </a:t>
            </a:r>
            <a:r>
              <a:rPr lang="en-US" dirty="0" err="1" smtClean="0"/>
              <a:t>indivíduos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3.500 </a:t>
            </a:r>
            <a:r>
              <a:rPr lang="en-US" dirty="0" err="1" smtClean="0"/>
              <a:t>submissões</a:t>
            </a:r>
            <a:r>
              <a:rPr lang="en-US" dirty="0" smtClean="0"/>
              <a:t> de </a:t>
            </a:r>
            <a:r>
              <a:rPr lang="en-US" dirty="0" err="1" smtClean="0"/>
              <a:t>soluções</a:t>
            </a:r>
            <a:r>
              <a:rPr lang="en-US" dirty="0" smtClean="0"/>
              <a:t> de </a:t>
            </a:r>
            <a:r>
              <a:rPr lang="en-US" dirty="0" err="1" smtClean="0"/>
              <a:t>competições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dia.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Competidores</a:t>
            </a:r>
            <a:r>
              <a:rPr lang="en-US" dirty="0" smtClean="0"/>
              <a:t> </a:t>
            </a:r>
            <a:r>
              <a:rPr lang="en-US" dirty="0" err="1" smtClean="0"/>
              <a:t>altamente</a:t>
            </a:r>
            <a:r>
              <a:rPr lang="en-US" dirty="0" smtClean="0"/>
              <a:t> </a:t>
            </a:r>
            <a:r>
              <a:rPr lang="en-US" dirty="0" err="1" smtClean="0"/>
              <a:t>qualificados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08/</a:t>
            </a:r>
            <a:r>
              <a:rPr lang="en-US" dirty="0" err="1" smtClean="0"/>
              <a:t>Março</a:t>
            </a:r>
            <a:r>
              <a:rPr lang="en-US" dirty="0" smtClean="0"/>
              <a:t>/2017 </a:t>
            </a:r>
            <a:r>
              <a:rPr lang="mr-IN" dirty="0" smtClean="0"/>
              <a:t>–</a:t>
            </a:r>
            <a:r>
              <a:rPr lang="en-US" dirty="0" smtClean="0"/>
              <a:t> Google </a:t>
            </a:r>
            <a:r>
              <a:rPr lang="en-US" dirty="0" err="1" smtClean="0"/>
              <a:t>anunciou</a:t>
            </a:r>
            <a:r>
              <a:rPr lang="en-US" dirty="0" smtClean="0"/>
              <a:t> a </a:t>
            </a:r>
            <a:r>
              <a:rPr lang="en-US" dirty="0" err="1" smtClean="0"/>
              <a:t>aquisição</a:t>
            </a:r>
            <a:r>
              <a:rPr lang="en-US" dirty="0" smtClean="0"/>
              <a:t> do </a:t>
            </a:r>
            <a:r>
              <a:rPr lang="en-US" dirty="0" err="1" smtClean="0"/>
              <a:t>Kaggle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Diversos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 de </a:t>
            </a:r>
            <a:r>
              <a:rPr lang="en-US" dirty="0" err="1" smtClean="0"/>
              <a:t>problemas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960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368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3212976"/>
            <a:ext cx="454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800000"/>
                </a:solidFill>
                <a:latin typeface="Arial"/>
                <a:cs typeface="Arial"/>
              </a:rPr>
              <a:t>https</a:t>
            </a:r>
            <a:r>
              <a:rPr lang="pt-BR" dirty="0" smtClean="0">
                <a:solidFill>
                  <a:srgbClr val="800000"/>
                </a:solidFill>
                <a:latin typeface="Arial"/>
                <a:cs typeface="Arial"/>
              </a:rPr>
              <a:t>://</a:t>
            </a:r>
            <a:r>
              <a:rPr lang="pt-BR" dirty="0" err="1" smtClean="0">
                <a:solidFill>
                  <a:srgbClr val="800000"/>
                </a:solidFill>
                <a:latin typeface="Arial"/>
                <a:cs typeface="Arial"/>
              </a:rPr>
              <a:t>www.kaggle.com</a:t>
            </a:r>
            <a:r>
              <a:rPr lang="pt-BR" dirty="0" smtClean="0">
                <a:solidFill>
                  <a:srgbClr val="800000"/>
                </a:solidFill>
                <a:latin typeface="Arial"/>
                <a:cs typeface="Arial"/>
              </a:rPr>
              <a:t>/</a:t>
            </a:r>
            <a:r>
              <a:rPr lang="pt-BR" dirty="0" err="1" smtClean="0">
                <a:solidFill>
                  <a:srgbClr val="800000"/>
                </a:solidFill>
                <a:latin typeface="Arial"/>
                <a:cs typeface="Arial"/>
              </a:rPr>
              <a:t>c</a:t>
            </a:r>
            <a:r>
              <a:rPr lang="pt-BR" dirty="0" smtClean="0">
                <a:solidFill>
                  <a:srgbClr val="800000"/>
                </a:solidFill>
                <a:latin typeface="Arial"/>
                <a:cs typeface="Arial"/>
              </a:rPr>
              <a:t>/</a:t>
            </a:r>
            <a:r>
              <a:rPr lang="pt-BR" dirty="0" err="1" smtClean="0">
                <a:solidFill>
                  <a:srgbClr val="800000"/>
                </a:solidFill>
                <a:latin typeface="Arial"/>
                <a:cs typeface="Arial"/>
              </a:rPr>
              <a:t>titanic</a:t>
            </a:r>
            <a:endParaRPr lang="pt-BR" dirty="0">
              <a:solidFill>
                <a:srgbClr val="8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41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3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24"/>
            <a:ext cx="9144000" cy="6756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39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324350"/>
          </a:xfrm>
        </p:spPr>
        <p:txBody>
          <a:bodyPr/>
          <a:lstStyle/>
          <a:p>
            <a:r>
              <a:rPr lang="pt-BR" dirty="0" smtClean="0"/>
              <a:t>Durante </a:t>
            </a:r>
            <a:r>
              <a:rPr lang="pt-BR" dirty="0"/>
              <a:t>toda a disciplina serão </a:t>
            </a:r>
            <a:r>
              <a:rPr lang="pt-BR" dirty="0" smtClean="0"/>
              <a:t>passadas </a:t>
            </a:r>
            <a:r>
              <a:rPr lang="pt-BR" dirty="0" smtClean="0">
                <a:solidFill>
                  <a:srgbClr val="800000"/>
                </a:solidFill>
              </a:rPr>
              <a:t>Listas de Exercício (LE)</a:t>
            </a:r>
            <a:r>
              <a:rPr lang="pt-BR" dirty="0" smtClean="0"/>
              <a:t> para resolução. </a:t>
            </a:r>
          </a:p>
          <a:p>
            <a:pPr lvl="1"/>
            <a:r>
              <a:rPr lang="pt-BR" dirty="0" smtClean="0"/>
              <a:t>As </a:t>
            </a:r>
            <a:r>
              <a:rPr lang="pt-BR" dirty="0" err="1" smtClean="0"/>
              <a:t>LEs</a:t>
            </a:r>
            <a:r>
              <a:rPr lang="pt-BR" dirty="0" smtClean="0"/>
              <a:t> correspondem </a:t>
            </a:r>
            <a:r>
              <a:rPr lang="pt-BR" dirty="0"/>
              <a:t>à </a:t>
            </a:r>
            <a:r>
              <a:rPr lang="pt-BR" dirty="0" smtClean="0"/>
              <a:t>20% </a:t>
            </a:r>
            <a:r>
              <a:rPr lang="pt-BR" dirty="0"/>
              <a:t>da </a:t>
            </a:r>
            <a:r>
              <a:rPr lang="pt-BR" dirty="0" smtClean="0"/>
              <a:t>nota da disciplina.</a:t>
            </a:r>
          </a:p>
          <a:p>
            <a:pPr lvl="1"/>
            <a:r>
              <a:rPr lang="pt-BR" dirty="0" smtClean="0"/>
              <a:t>Caso seja identificada cópia de lista, as cópias e a lista original têm sua nota anulada.</a:t>
            </a:r>
            <a:endParaRPr lang="pt-BR" dirty="0"/>
          </a:p>
          <a:p>
            <a:pPr lvl="1"/>
            <a:r>
              <a:rPr lang="pt-BR" dirty="0" smtClean="0"/>
              <a:t>Todas as listas são checadas manualmente e de forma automática por similaridade.</a:t>
            </a:r>
          </a:p>
          <a:p>
            <a:pPr lvl="1"/>
            <a:r>
              <a:rPr lang="pt-BR" dirty="0" smtClean="0"/>
              <a:t>Há também correção completa e criteriosa por amostragem.</a:t>
            </a:r>
          </a:p>
          <a:p>
            <a:pPr lvl="1"/>
            <a:r>
              <a:rPr lang="pt-BR" dirty="0" smtClean="0"/>
              <a:t>Arquivos corrompidos ou resolução em branco resultam em anulação da nota da lista.</a:t>
            </a:r>
          </a:p>
        </p:txBody>
      </p:sp>
    </p:spTree>
    <p:extLst>
      <p:ext uri="{BB962C8B-B14F-4D97-AF65-F5344CB8AC3E}">
        <p14:creationId xmlns:p14="http://schemas.microsoft.com/office/powerpoint/2010/main" val="308226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324350"/>
          </a:xfrm>
        </p:spPr>
        <p:txBody>
          <a:bodyPr/>
          <a:lstStyle/>
          <a:p>
            <a:r>
              <a:rPr lang="pt-BR" sz="2400" dirty="0" smtClean="0"/>
              <a:t>Correção </a:t>
            </a:r>
            <a:r>
              <a:rPr lang="pt-BR" sz="2400" dirty="0"/>
              <a:t>das listas logo após seu prazo de entrega.</a:t>
            </a:r>
          </a:p>
          <a:p>
            <a:pPr lvl="1"/>
            <a:r>
              <a:rPr lang="pt-BR" sz="2400" dirty="0"/>
              <a:t>Sorteio de um aluno para apresentar a correção de uma questão da lista. </a:t>
            </a:r>
          </a:p>
          <a:p>
            <a:pPr lvl="1"/>
            <a:r>
              <a:rPr lang="pt-BR" sz="2400" dirty="0"/>
              <a:t>Se não apresentar, mesmo sua correção estando </a:t>
            </a:r>
            <a:r>
              <a:rPr lang="pt-BR" sz="2400" dirty="0" smtClean="0"/>
              <a:t>correta, </a:t>
            </a:r>
            <a:r>
              <a:rPr lang="pt-BR" sz="2400" dirty="0"/>
              <a:t>ele perderá a pontuação referente àquela lista. </a:t>
            </a:r>
          </a:p>
          <a:p>
            <a:pPr lvl="2"/>
            <a:r>
              <a:rPr lang="pt-BR" sz="2000" dirty="0"/>
              <a:t>Ou seja: é como se não tivesse feito a lista. </a:t>
            </a:r>
          </a:p>
          <a:p>
            <a:pPr lvl="2"/>
            <a:r>
              <a:rPr lang="pt-BR" sz="2000" dirty="0"/>
              <a:t>Isso é mais uma avaliação do aluno. </a:t>
            </a:r>
          </a:p>
          <a:p>
            <a:pPr lvl="2"/>
            <a:r>
              <a:rPr lang="pt-BR" sz="2000" dirty="0"/>
              <a:t>Se o aluno não apresentar, ele entra na fila para apresentar a próxima lista.</a:t>
            </a:r>
          </a:p>
          <a:p>
            <a:r>
              <a:rPr lang="pt-BR" sz="2400" dirty="0">
                <a:solidFill>
                  <a:srgbClr val="800000"/>
                </a:solidFill>
              </a:rPr>
              <a:t>A Avaliação Final (AF) </a:t>
            </a:r>
            <a:r>
              <a:rPr lang="pt-BR" sz="2400" dirty="0"/>
              <a:t>da disciplina será uma prova </a:t>
            </a:r>
            <a:r>
              <a:rPr lang="pt-BR" sz="2400" dirty="0" smtClean="0"/>
              <a:t>prática em laboratório.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408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66800"/>
          </a:xfrm>
        </p:spPr>
        <p:txBody>
          <a:bodyPr/>
          <a:lstStyle/>
          <a:p>
            <a:r>
              <a:rPr lang="pt-BR" dirty="0" smtClean="0"/>
              <a:t>Faltas e reprovação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36898"/>
            <a:ext cx="8229600" cy="4324350"/>
          </a:xfrm>
        </p:spPr>
        <p:txBody>
          <a:bodyPr/>
          <a:lstStyle/>
          <a:p>
            <a:r>
              <a:rPr lang="pt-BR" sz="2400" dirty="0" smtClean="0">
                <a:solidFill>
                  <a:srgbClr val="800000"/>
                </a:solidFill>
              </a:rPr>
              <a:t>Mais de 25% de faltas causa reprovação na disciplina.</a:t>
            </a:r>
          </a:p>
          <a:p>
            <a:r>
              <a:rPr lang="pt-BR" sz="2400" dirty="0" smtClean="0"/>
              <a:t>Alunos que saem antes do final da aula devem assinar uma lista de frequência especial indicando sua </a:t>
            </a:r>
            <a:r>
              <a:rPr lang="pt-BR" sz="2400" dirty="0" smtClean="0">
                <a:solidFill>
                  <a:srgbClr val="800000"/>
                </a:solidFill>
              </a:rPr>
              <a:t>matrícula</a:t>
            </a:r>
            <a:r>
              <a:rPr lang="pt-BR" sz="2400" dirty="0" smtClean="0"/>
              <a:t>, seu </a:t>
            </a:r>
            <a:r>
              <a:rPr lang="pt-BR" sz="2400" dirty="0" smtClean="0">
                <a:solidFill>
                  <a:srgbClr val="800000"/>
                </a:solidFill>
              </a:rPr>
              <a:t>nome</a:t>
            </a:r>
            <a:r>
              <a:rPr lang="pt-BR" sz="2400" dirty="0" smtClean="0"/>
              <a:t>, sua </a:t>
            </a:r>
            <a:r>
              <a:rPr lang="pt-BR" sz="2400" dirty="0" smtClean="0">
                <a:solidFill>
                  <a:srgbClr val="800000"/>
                </a:solidFill>
              </a:rPr>
              <a:t>assinatura </a:t>
            </a:r>
            <a:r>
              <a:rPr lang="pt-BR" sz="2400" dirty="0" smtClean="0"/>
              <a:t>e o </a:t>
            </a:r>
            <a:r>
              <a:rPr lang="pt-BR" sz="2400" dirty="0" smtClean="0">
                <a:solidFill>
                  <a:srgbClr val="800000"/>
                </a:solidFill>
              </a:rPr>
              <a:t>motivo </a:t>
            </a:r>
            <a:r>
              <a:rPr lang="pt-BR" sz="2400" dirty="0" smtClean="0"/>
              <a:t>da saída antecipada.</a:t>
            </a:r>
          </a:p>
          <a:p>
            <a:pPr lvl="1"/>
            <a:r>
              <a:rPr lang="pt-BR" sz="2400" dirty="0" smtClean="0"/>
              <a:t>Se alguma dessas informações não for preenchida, será considerado falta.</a:t>
            </a:r>
          </a:p>
          <a:p>
            <a:pPr lvl="1"/>
            <a:r>
              <a:rPr lang="pt-BR" sz="2400" dirty="0" smtClean="0"/>
              <a:t>Todos os alunos que assinarem a lista terão sua frequência acompanhada ao longo do período letivo.</a:t>
            </a:r>
          </a:p>
          <a:p>
            <a:pPr lvl="2"/>
            <a:r>
              <a:rPr lang="pt-BR" sz="2000" dirty="0" smtClean="0"/>
              <a:t>Poderão participar de vários sorteios e terão prioridade na correção das listas por amostragem.</a:t>
            </a:r>
          </a:p>
        </p:txBody>
      </p:sp>
    </p:spTree>
    <p:extLst>
      <p:ext uri="{BB962C8B-B14F-4D97-AF65-F5344CB8AC3E}">
        <p14:creationId xmlns:p14="http://schemas.microsoft.com/office/powerpoint/2010/main" val="171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Grupo de Práticas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120"/>
            <a:ext cx="8229600" cy="4324350"/>
          </a:xfrm>
        </p:spPr>
        <p:txBody>
          <a:bodyPr/>
          <a:lstStyle/>
          <a:p>
            <a:r>
              <a:rPr lang="pt-BR" dirty="0" smtClean="0"/>
              <a:t>Projetos</a:t>
            </a:r>
          </a:p>
          <a:p>
            <a:pPr lvl="1"/>
            <a:r>
              <a:rPr lang="pt-BR" dirty="0" smtClean="0"/>
              <a:t>PAIP</a:t>
            </a:r>
          </a:p>
          <a:p>
            <a:pPr lvl="2"/>
            <a:r>
              <a:rPr lang="pt-BR" dirty="0" smtClean="0"/>
              <a:t>Grupo de Estudos em Aprendizagem de Máquina</a:t>
            </a:r>
          </a:p>
          <a:p>
            <a:pPr lvl="3"/>
            <a:r>
              <a:rPr lang="pt-BR" dirty="0">
                <a:hlinkClick r:id="rId2"/>
              </a:rPr>
              <a:t>http://bit.ly/</a:t>
            </a:r>
            <a:r>
              <a:rPr lang="pt-BR" dirty="0" smtClean="0">
                <a:hlinkClick r:id="rId2"/>
              </a:rPr>
              <a:t>cdpface</a:t>
            </a:r>
            <a:endParaRPr lang="pt-BR" dirty="0" smtClean="0"/>
          </a:p>
          <a:p>
            <a:pPr lvl="1"/>
            <a:r>
              <a:rPr lang="pt-BR" dirty="0" smtClean="0"/>
              <a:t>Extensão</a:t>
            </a:r>
          </a:p>
          <a:p>
            <a:pPr lvl="2"/>
            <a:r>
              <a:rPr lang="pt-BR" dirty="0"/>
              <a:t>Ciência de Dados para aumento de produtividade e redução de </a:t>
            </a:r>
            <a:r>
              <a:rPr lang="pt-BR" dirty="0" smtClean="0"/>
              <a:t>custos</a:t>
            </a:r>
          </a:p>
          <a:p>
            <a:pPr lvl="3"/>
            <a:r>
              <a:rPr lang="pt-BR" dirty="0">
                <a:hlinkClick r:id="rId3"/>
              </a:rPr>
              <a:t>http://bit.ly/</a:t>
            </a:r>
            <a:r>
              <a:rPr lang="pt-BR" dirty="0" smtClean="0">
                <a:hlinkClick r:id="rId3"/>
              </a:rPr>
              <a:t>cdpgithub</a:t>
            </a:r>
            <a:r>
              <a:rPr lang="pt-BR" dirty="0" smtClean="0"/>
              <a:t>  </a:t>
            </a:r>
          </a:p>
          <a:p>
            <a:pPr lvl="3"/>
            <a:r>
              <a:rPr lang="pt-BR" dirty="0">
                <a:hlinkClick r:id="rId4"/>
              </a:rPr>
              <a:t>http://bit.ly/</a:t>
            </a:r>
            <a:r>
              <a:rPr lang="pt-BR" dirty="0" smtClean="0">
                <a:hlinkClick r:id="rId4"/>
              </a:rPr>
              <a:t>cdpvideos</a:t>
            </a:r>
            <a:endParaRPr lang="pt-BR" dirty="0" smtClean="0"/>
          </a:p>
          <a:p>
            <a:pPr lvl="2"/>
            <a:r>
              <a:rPr lang="pt-BR" dirty="0" smtClean="0"/>
              <a:t>NPI</a:t>
            </a:r>
          </a:p>
          <a:p>
            <a:pPr lvl="2"/>
            <a:r>
              <a:rPr lang="pt-BR" dirty="0" smtClean="0"/>
              <a:t>Projetos ligados a Ciência de Dados</a:t>
            </a:r>
          </a:p>
          <a:p>
            <a:pPr lvl="3"/>
            <a:r>
              <a:rPr lang="pt-BR" dirty="0" smtClean="0"/>
              <a:t>Dados Abertos</a:t>
            </a:r>
          </a:p>
          <a:p>
            <a:pPr lvl="1"/>
            <a:r>
              <a:rPr lang="pt-BR" dirty="0" smtClean="0"/>
              <a:t>Outros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88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386" y="951111"/>
            <a:ext cx="24074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err="1" smtClean="0">
                <a:latin typeface="Abadi MT Condensed Light"/>
                <a:cs typeface="Abadi MT Condensed Light"/>
              </a:rPr>
              <a:t>insightlab.ufc.br</a:t>
            </a:r>
            <a:endParaRPr lang="pt-BR" sz="3200" b="1" dirty="0" smtClean="0">
              <a:latin typeface="Abadi MT Condensed Light"/>
              <a:cs typeface="Abadi MT Condensed Light"/>
            </a:endParaRPr>
          </a:p>
          <a:p>
            <a:r>
              <a:rPr lang="pt-BR" sz="3200" b="1" dirty="0" err="1" smtClean="0">
                <a:latin typeface="Abadi MT Condensed Light"/>
                <a:cs typeface="Abadi MT Condensed Light"/>
              </a:rPr>
              <a:t>bit.ly</a:t>
            </a:r>
            <a:r>
              <a:rPr lang="pt-BR" sz="3200" b="1" dirty="0">
                <a:latin typeface="Abadi MT Condensed Light"/>
                <a:cs typeface="Abadi MT Condensed Light"/>
              </a:rPr>
              <a:t>/</a:t>
            </a:r>
            <a:r>
              <a:rPr lang="pt-BR" sz="3200" b="1" dirty="0" err="1">
                <a:latin typeface="Abadi MT Condensed Light"/>
                <a:cs typeface="Abadi MT Condensed Light"/>
              </a:rPr>
              <a:t>insightface</a:t>
            </a:r>
            <a:endParaRPr lang="pt-BR" sz="3200" b="1" dirty="0"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062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pt-BR" dirty="0" smtClean="0"/>
              <a:t>Apresentações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24350"/>
          </a:xfrm>
        </p:spPr>
        <p:txBody>
          <a:bodyPr/>
          <a:lstStyle/>
          <a:p>
            <a:r>
              <a:rPr lang="pt-BR" dirty="0"/>
              <a:t>Professor</a:t>
            </a:r>
          </a:p>
          <a:p>
            <a:r>
              <a:rPr lang="pt-BR" dirty="0"/>
              <a:t>Alunos</a:t>
            </a:r>
          </a:p>
          <a:p>
            <a:r>
              <a:rPr lang="pt-BR" dirty="0"/>
              <a:t>Disciplina</a:t>
            </a:r>
          </a:p>
          <a:p>
            <a:pPr lvl="1"/>
            <a:r>
              <a:rPr lang="pt-BR" dirty="0"/>
              <a:t>Expectativas?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180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88" descr="fellows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89" descr="2Artboard 1 copy@2x.png"/>
          <p:cNvPicPr preferRelativeResize="0"/>
          <p:nvPr/>
        </p:nvPicPr>
        <p:blipFill>
          <a:blip r:embed="rId3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90"/>
          <p:cNvSpPr txBox="1">
            <a:spLocks/>
          </p:cNvSpPr>
          <p:nvPr/>
        </p:nvSpPr>
        <p:spPr bwMode="auto">
          <a:xfrm>
            <a:off x="539625" y="1443528"/>
            <a:ext cx="7756800" cy="1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dirty="0" smtClean="0">
                <a:solidFill>
                  <a:srgbClr val="FFFFFF"/>
                </a:solidFill>
                <a:latin typeface="Abadi MT Condensed Light"/>
                <a:ea typeface="Quicksand Medium"/>
                <a:cs typeface="Abadi MT Condensed Light"/>
                <a:sym typeface="Quicksand Medium"/>
              </a:rPr>
              <a:t>EQUIPE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BR" sz="2200" dirty="0">
              <a:solidFill>
                <a:srgbClr val="FFFFFF"/>
              </a:solidFill>
              <a:latin typeface="Abadi MT Condensed Light"/>
              <a:ea typeface="Quicksand Medium"/>
              <a:cs typeface="Abadi MT Condensed Light"/>
              <a:sym typeface="Quicksand Medium"/>
            </a:endParaRPr>
          </a:p>
        </p:txBody>
      </p:sp>
      <p:sp>
        <p:nvSpPr>
          <p:cNvPr id="7" name="Shape 191"/>
          <p:cNvSpPr txBox="1">
            <a:spLocks/>
          </p:cNvSpPr>
          <p:nvPr/>
        </p:nvSpPr>
        <p:spPr bwMode="auto">
          <a:xfrm>
            <a:off x="539625" y="2484603"/>
            <a:ext cx="2271300" cy="363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Prof. José Macedo</a:t>
            </a:r>
            <a: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Coordinator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Profa. Ticiana Linhares</a:t>
            </a:r>
            <a: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Postdoctoral Researcher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Prof. Regis Pires</a:t>
            </a:r>
            <a: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Profa. Lívia Almada</a:t>
            </a:r>
            <a: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Igo Brilhante</a:t>
            </a:r>
            <a: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Postdoctoral Researcher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Francesco Lettich</a:t>
            </a:r>
            <a: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Postdoctoral Researcher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Leopoldo Melo</a:t>
            </a:r>
            <a: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2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Samara Martins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Prof. Lívio Freire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  <a:endParaRPr lang="pt-BR" sz="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Shape 193"/>
          <p:cNvSpPr txBox="1">
            <a:spLocks/>
          </p:cNvSpPr>
          <p:nvPr/>
        </p:nvSpPr>
        <p:spPr bwMode="auto">
          <a:xfrm>
            <a:off x="3342550" y="2484603"/>
            <a:ext cx="2271300" cy="363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David Araujo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Manager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Prof. Gustavo Coutinho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Emanuel Oliveira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Holanda Junior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Guilherme Estevão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Tércio Jorge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Felipe Zschornack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Kevin Barros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Ricardo Ávila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Ph.D Candidate</a:t>
            </a:r>
            <a:endParaRPr lang="pt-BR" sz="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Shape 194"/>
          <p:cNvSpPr txBox="1">
            <a:spLocks/>
          </p:cNvSpPr>
          <p:nvPr/>
        </p:nvSpPr>
        <p:spPr bwMode="auto">
          <a:xfrm>
            <a:off x="6024975" y="2484603"/>
            <a:ext cx="2271300" cy="363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Felipe Melo</a:t>
            </a:r>
            <a:br>
              <a:rPr lang="pt-BR" sz="1000" b="1" smtClean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Master Student</a:t>
            </a:r>
            <a:endParaRPr lang="pt-BR" sz="800" smtClean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Lucas Peres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Undergraduate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Erick Lima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Undergraduate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Yuri Bittencourt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Undergraduate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Vitória Mendes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Undergraduate Student</a:t>
            </a:r>
          </a:p>
          <a:p>
            <a:pPr marL="0" indent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Font typeface="Georgia" pitchFamily="18" charset="0"/>
              <a:buNone/>
            </a:pPr>
            <a:r>
              <a:rPr lang="pt-BR" sz="1000" b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Samara Lou</a:t>
            </a:r>
            <a: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/>
            </a:r>
            <a:br>
              <a:rPr lang="pt-BR" sz="10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80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Undergraduate Student</a:t>
            </a:r>
            <a:endParaRPr lang="pt-BR" sz="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5357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9848"/>
          </a:xfrm>
        </p:spPr>
        <p:txBody>
          <a:bodyPr/>
          <a:lstStyle/>
          <a:p>
            <a:r>
              <a:rPr lang="pt-BR" dirty="0" smtClean="0"/>
              <a:t>Visitas ao </a:t>
            </a:r>
            <a:r>
              <a:rPr lang="pt-BR" dirty="0" err="1" smtClean="0"/>
              <a:t>InsightLab</a:t>
            </a:r>
            <a:endParaRPr lang="pt-BR" dirty="0"/>
          </a:p>
        </p:txBody>
      </p:sp>
      <p:pic>
        <p:nvPicPr>
          <p:cNvPr id="4" name="Shape 2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552" y="1896139"/>
            <a:ext cx="3693101" cy="36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53" y="1896139"/>
            <a:ext cx="3693101" cy="3693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27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9848"/>
          </a:xfrm>
        </p:spPr>
        <p:txBody>
          <a:bodyPr/>
          <a:lstStyle/>
          <a:p>
            <a:r>
              <a:rPr lang="pt-BR" dirty="0" smtClean="0"/>
              <a:t>Principais áreas de pesquisa</a:t>
            </a:r>
            <a:endParaRPr lang="pt-BR" dirty="0"/>
          </a:p>
        </p:txBody>
      </p:sp>
      <p:sp>
        <p:nvSpPr>
          <p:cNvPr id="9" name="Shape 208"/>
          <p:cNvSpPr/>
          <p:nvPr/>
        </p:nvSpPr>
        <p:spPr>
          <a:xfrm>
            <a:off x="552415" y="2443060"/>
            <a:ext cx="2567400" cy="24261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1F243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Análise de Dados de Mobilidade</a:t>
            </a:r>
            <a:endParaRPr sz="1600" b="1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Shape 209"/>
          <p:cNvSpPr/>
          <p:nvPr/>
        </p:nvSpPr>
        <p:spPr>
          <a:xfrm>
            <a:off x="5028936" y="2443060"/>
            <a:ext cx="2567400" cy="24261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1F243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Processamento de Grafos em Larga Escala</a:t>
            </a:r>
            <a:endParaRPr sz="1600" b="1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Shape 210"/>
          <p:cNvSpPr/>
          <p:nvPr/>
        </p:nvSpPr>
        <p:spPr>
          <a:xfrm>
            <a:off x="2790675" y="2443060"/>
            <a:ext cx="2567400" cy="24261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1F243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Análise em Big Data </a:t>
            </a:r>
            <a:endParaRPr sz="1600" b="1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9985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5205264" cy="4324350"/>
          </a:xfrm>
        </p:spPr>
        <p:txBody>
          <a:bodyPr/>
          <a:lstStyle/>
          <a:p>
            <a:r>
              <a:rPr lang="pt-BR" sz="2400" dirty="0"/>
              <a:t>James, G., Witten, D., </a:t>
            </a:r>
            <a:r>
              <a:rPr lang="pt-BR" sz="2400" dirty="0" err="1"/>
              <a:t>Hastie</a:t>
            </a:r>
            <a:r>
              <a:rPr lang="pt-BR" sz="2400" dirty="0"/>
              <a:t>, T., &amp; </a:t>
            </a:r>
            <a:r>
              <a:rPr lang="pt-BR" sz="2400" dirty="0" err="1"/>
              <a:t>Tibshirani</a:t>
            </a:r>
            <a:r>
              <a:rPr lang="pt-BR" sz="2400" dirty="0"/>
              <a:t>, R. (2013). </a:t>
            </a:r>
            <a:r>
              <a:rPr lang="pt-BR" sz="2400" dirty="0" err="1">
                <a:solidFill>
                  <a:srgbClr val="800000"/>
                </a:solidFill>
              </a:rPr>
              <a:t>An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introduction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to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statistical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learning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/>
              <a:t>(Vol. 112). New York: </a:t>
            </a:r>
            <a:r>
              <a:rPr lang="pt-BR" sz="2400" dirty="0" err="1"/>
              <a:t>springer</a:t>
            </a:r>
            <a:r>
              <a:rPr lang="pt-BR" sz="2400" dirty="0" smtClean="0"/>
              <a:t>.</a:t>
            </a:r>
          </a:p>
          <a:p>
            <a:pPr marL="109537" indent="0">
              <a:buNone/>
            </a:pPr>
            <a:endParaRPr lang="pt-BR" sz="2400" dirty="0" smtClean="0"/>
          </a:p>
          <a:p>
            <a:r>
              <a:rPr lang="pt-BR" sz="2400" dirty="0" smtClean="0"/>
              <a:t>Disponível </a:t>
            </a:r>
            <a:r>
              <a:rPr lang="pt-BR" sz="2400" dirty="0"/>
              <a:t>em: </a:t>
            </a:r>
            <a:endParaRPr lang="pt-BR" sz="2400" dirty="0" smtClean="0"/>
          </a:p>
          <a:p>
            <a:pPr lvl="1"/>
            <a:r>
              <a:rPr lang="pt-BR" sz="1800" dirty="0" smtClean="0">
                <a:hlinkClick r:id="rId2"/>
              </a:rPr>
              <a:t>http</a:t>
            </a:r>
            <a:r>
              <a:rPr lang="pt-BR" sz="1800" dirty="0">
                <a:hlinkClick r:id="rId2"/>
              </a:rPr>
              <a:t>://www-bcf.usc.edu/~gareth/ISL</a:t>
            </a:r>
            <a:r>
              <a:rPr lang="pt-BR" sz="1800" dirty="0" smtClean="0">
                <a:hlinkClick r:id="rId2"/>
              </a:rPr>
              <a:t>/</a:t>
            </a:r>
            <a:r>
              <a:rPr lang="pt-BR" sz="18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47" y="1268760"/>
            <a:ext cx="341984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5205264" cy="4324350"/>
          </a:xfrm>
        </p:spPr>
        <p:txBody>
          <a:bodyPr/>
          <a:lstStyle/>
          <a:p>
            <a:pPr marL="109537" indent="0">
              <a:buNone/>
            </a:pPr>
            <a:r>
              <a:rPr lang="pt-BR" sz="1800" dirty="0"/>
              <a:t>1. </a:t>
            </a:r>
            <a:r>
              <a:rPr lang="pt-BR" sz="1800" dirty="0" err="1"/>
              <a:t>Introduction</a:t>
            </a:r>
            <a:r>
              <a:rPr lang="pt-BR" sz="1800" dirty="0"/>
              <a:t> </a:t>
            </a:r>
          </a:p>
          <a:p>
            <a:pPr marL="109537" indent="0">
              <a:buNone/>
            </a:pPr>
            <a:r>
              <a:rPr lang="pt-BR" sz="1800" dirty="0"/>
              <a:t>2. </a:t>
            </a:r>
            <a:r>
              <a:rPr lang="pt-BR" sz="1800" dirty="0" err="1"/>
              <a:t>Statistical</a:t>
            </a:r>
            <a:r>
              <a:rPr lang="pt-BR" sz="1800" dirty="0"/>
              <a:t> Learning</a:t>
            </a:r>
          </a:p>
          <a:p>
            <a:pPr marL="109537" indent="0">
              <a:buNone/>
            </a:pPr>
            <a:r>
              <a:rPr lang="pt-BR" sz="1800" dirty="0"/>
              <a:t>3. Linear </a:t>
            </a:r>
            <a:r>
              <a:rPr lang="pt-BR" sz="1800" dirty="0" err="1"/>
              <a:t>Regression</a:t>
            </a:r>
            <a:r>
              <a:rPr lang="pt-BR" sz="1800" dirty="0"/>
              <a:t> </a:t>
            </a:r>
          </a:p>
          <a:p>
            <a:pPr marL="109537" indent="0">
              <a:buNone/>
            </a:pPr>
            <a:r>
              <a:rPr lang="pt-BR" sz="1800" dirty="0"/>
              <a:t>4. </a:t>
            </a:r>
            <a:r>
              <a:rPr lang="pt-BR" sz="1800" dirty="0" err="1"/>
              <a:t>Classification</a:t>
            </a:r>
            <a:r>
              <a:rPr lang="pt-BR" sz="1800" dirty="0"/>
              <a:t> </a:t>
            </a:r>
          </a:p>
          <a:p>
            <a:pPr marL="109537" indent="0">
              <a:buNone/>
            </a:pPr>
            <a:r>
              <a:rPr lang="pt-BR" sz="1800" dirty="0"/>
              <a:t>5. </a:t>
            </a:r>
            <a:r>
              <a:rPr lang="pt-BR" sz="1800" dirty="0" err="1"/>
              <a:t>Resampling</a:t>
            </a:r>
            <a:r>
              <a:rPr lang="pt-BR" sz="1800" dirty="0"/>
              <a:t> </a:t>
            </a:r>
            <a:r>
              <a:rPr lang="pt-BR" sz="1800" dirty="0" err="1"/>
              <a:t>Methods</a:t>
            </a:r>
            <a:r>
              <a:rPr lang="pt-BR" sz="1800" dirty="0"/>
              <a:t> </a:t>
            </a:r>
          </a:p>
          <a:p>
            <a:pPr marL="109537" indent="0">
              <a:buNone/>
            </a:pPr>
            <a:r>
              <a:rPr lang="pt-BR" sz="1800" dirty="0"/>
              <a:t>7. </a:t>
            </a:r>
            <a:r>
              <a:rPr lang="pt-BR" sz="1800" dirty="0" err="1"/>
              <a:t>Moving</a:t>
            </a:r>
            <a:r>
              <a:rPr lang="pt-BR" sz="1800" dirty="0"/>
              <a:t> </a:t>
            </a:r>
            <a:r>
              <a:rPr lang="pt-BR" sz="1800" dirty="0" err="1"/>
              <a:t>Beyond</a:t>
            </a:r>
            <a:r>
              <a:rPr lang="pt-BR" sz="1800" dirty="0"/>
              <a:t> </a:t>
            </a:r>
            <a:r>
              <a:rPr lang="pt-BR" sz="1800" dirty="0" err="1"/>
              <a:t>Linearity</a:t>
            </a:r>
            <a:endParaRPr lang="pt-BR" sz="1800" dirty="0"/>
          </a:p>
          <a:p>
            <a:pPr marL="109537" indent="0">
              <a:buNone/>
            </a:pPr>
            <a:r>
              <a:rPr lang="pt-BR" sz="1800" dirty="0"/>
              <a:t>8. </a:t>
            </a:r>
            <a:r>
              <a:rPr lang="pt-BR" sz="1800" dirty="0" err="1"/>
              <a:t>Tree-Based</a:t>
            </a:r>
            <a:r>
              <a:rPr lang="pt-BR" sz="1800" dirty="0"/>
              <a:t> </a:t>
            </a:r>
            <a:r>
              <a:rPr lang="pt-BR" sz="1800" dirty="0" err="1"/>
              <a:t>Methods</a:t>
            </a:r>
            <a:endParaRPr lang="pt-BR" sz="1800" dirty="0"/>
          </a:p>
          <a:p>
            <a:pPr marL="109537" indent="0">
              <a:buNone/>
            </a:pPr>
            <a:r>
              <a:rPr lang="pt-BR" sz="1800" dirty="0"/>
              <a:t>9. </a:t>
            </a:r>
            <a:r>
              <a:rPr lang="pt-BR" sz="1800" dirty="0" err="1"/>
              <a:t>Support</a:t>
            </a:r>
            <a:r>
              <a:rPr lang="pt-BR" sz="1800" dirty="0"/>
              <a:t> Vector </a:t>
            </a:r>
            <a:r>
              <a:rPr lang="pt-BR" sz="1800" dirty="0" err="1"/>
              <a:t>Machines</a:t>
            </a:r>
            <a:endParaRPr lang="pt-BR" sz="1800" dirty="0"/>
          </a:p>
          <a:p>
            <a:pPr marL="109537" indent="0">
              <a:buNone/>
            </a:pPr>
            <a:r>
              <a:rPr lang="pt-BR" sz="1800" dirty="0"/>
              <a:t>10. </a:t>
            </a:r>
            <a:r>
              <a:rPr lang="pt-BR" sz="1800" dirty="0" err="1"/>
              <a:t>Unsupervised</a:t>
            </a:r>
            <a:r>
              <a:rPr lang="pt-BR" sz="1800" dirty="0"/>
              <a:t> Learning</a:t>
            </a:r>
            <a:endParaRPr lang="pt-BR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47" y="1268760"/>
            <a:ext cx="3419849" cy="51525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2048" y="4494019"/>
            <a:ext cx="45720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+mn-lt"/>
              </a:rPr>
              <a:t>Faltam os seguintes assuntos: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 err="1">
                <a:solidFill>
                  <a:schemeClr val="tx1"/>
                </a:solidFill>
                <a:latin typeface="+mn-lt"/>
              </a:rPr>
              <a:t>Classification</a:t>
            </a:r>
            <a:endParaRPr lang="pt-BR" sz="1800" dirty="0">
              <a:solidFill>
                <a:schemeClr val="tx1"/>
              </a:solidFill>
              <a:latin typeface="+mn-lt"/>
            </a:endParaRPr>
          </a:p>
          <a:p>
            <a:pPr marL="1028700" lvl="1">
              <a:buFont typeface="Arial"/>
              <a:buChar char="•"/>
            </a:pPr>
            <a:r>
              <a:rPr lang="pt-BR" sz="1800" dirty="0" err="1">
                <a:solidFill>
                  <a:schemeClr val="tx1"/>
                </a:solidFill>
                <a:latin typeface="+mn-lt"/>
              </a:rPr>
              <a:t>Naive</a:t>
            </a:r>
            <a:r>
              <a:rPr lang="pt-B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+mn-lt"/>
              </a:rPr>
              <a:t>Bayes</a:t>
            </a:r>
            <a:endParaRPr lang="pt-BR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latin typeface="+mn-lt"/>
              </a:rPr>
              <a:t>Neural Network</a:t>
            </a:r>
          </a:p>
          <a:p>
            <a:pPr marL="1028700" lvl="1">
              <a:buFont typeface="Arial"/>
              <a:buChar char="•"/>
            </a:pPr>
            <a:r>
              <a:rPr lang="pt-BR" sz="1800" dirty="0" err="1">
                <a:solidFill>
                  <a:schemeClr val="tx1"/>
                </a:solidFill>
                <a:latin typeface="+mn-lt"/>
              </a:rPr>
              <a:t>Backpropagation</a:t>
            </a:r>
            <a:endParaRPr lang="pt-BR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dirty="0" err="1">
                <a:solidFill>
                  <a:schemeClr val="tx1"/>
                </a:solidFill>
                <a:latin typeface="+mn-lt"/>
              </a:rPr>
              <a:t>Unsupervised</a:t>
            </a:r>
            <a:r>
              <a:rPr lang="pt-BR" sz="1800" dirty="0">
                <a:solidFill>
                  <a:schemeClr val="tx1"/>
                </a:solidFill>
                <a:latin typeface="+mn-lt"/>
              </a:rPr>
              <a:t> Learning</a:t>
            </a:r>
          </a:p>
          <a:p>
            <a:pPr marL="1028700" lvl="1">
              <a:buFont typeface="Arial"/>
              <a:buChar char="•"/>
            </a:pPr>
            <a:r>
              <a:rPr lang="pt-BR" sz="1800" dirty="0" err="1">
                <a:solidFill>
                  <a:schemeClr val="tx1"/>
                </a:solidFill>
                <a:latin typeface="+mn-lt"/>
              </a:rPr>
              <a:t>Association</a:t>
            </a:r>
            <a:r>
              <a:rPr lang="pt-B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+mn-lt"/>
              </a:rPr>
              <a:t>Rules</a:t>
            </a:r>
            <a:endParaRPr lang="pt-BR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11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5205264" cy="4324350"/>
          </a:xfrm>
        </p:spPr>
        <p:txBody>
          <a:bodyPr/>
          <a:lstStyle/>
          <a:p>
            <a:r>
              <a:rPr lang="pt-BR" sz="2400" dirty="0"/>
              <a:t>HASTIE, </a:t>
            </a:r>
            <a:r>
              <a:rPr lang="pt-BR" sz="2400" dirty="0" err="1"/>
              <a:t>Trevor</a:t>
            </a:r>
            <a:r>
              <a:rPr lang="pt-BR" sz="2400" dirty="0"/>
              <a:t>; TIBSHIRANI, Robert; FRIEDMAN, Jerome. </a:t>
            </a:r>
            <a:r>
              <a:rPr lang="pt-BR" sz="2400" dirty="0">
                <a:solidFill>
                  <a:srgbClr val="800000"/>
                </a:solidFill>
              </a:rPr>
              <a:t>The </a:t>
            </a:r>
            <a:r>
              <a:rPr lang="pt-BR" sz="2400" dirty="0" err="1">
                <a:solidFill>
                  <a:srgbClr val="800000"/>
                </a:solidFill>
              </a:rPr>
              <a:t>elements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of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statistical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>
                <a:solidFill>
                  <a:srgbClr val="800000"/>
                </a:solidFill>
              </a:rPr>
              <a:t>learning</a:t>
            </a:r>
            <a:r>
              <a:rPr lang="pt-BR" sz="2400" dirty="0">
                <a:solidFill>
                  <a:srgbClr val="800000"/>
                </a:solidFill>
              </a:rPr>
              <a:t>: data mining, </a:t>
            </a:r>
            <a:r>
              <a:rPr lang="pt-BR" sz="2400" dirty="0" err="1">
                <a:solidFill>
                  <a:srgbClr val="800000"/>
                </a:solidFill>
              </a:rPr>
              <a:t>inference</a:t>
            </a:r>
            <a:r>
              <a:rPr lang="pt-BR" sz="2400" dirty="0">
                <a:solidFill>
                  <a:srgbClr val="800000"/>
                </a:solidFill>
              </a:rPr>
              <a:t>, </a:t>
            </a:r>
            <a:r>
              <a:rPr lang="pt-BR" sz="2400" dirty="0" err="1">
                <a:solidFill>
                  <a:srgbClr val="800000"/>
                </a:solidFill>
              </a:rPr>
              <a:t>and</a:t>
            </a:r>
            <a:r>
              <a:rPr lang="pt-BR" sz="2400" dirty="0">
                <a:solidFill>
                  <a:srgbClr val="800000"/>
                </a:solidFill>
              </a:rPr>
              <a:t> </a:t>
            </a:r>
            <a:r>
              <a:rPr lang="pt-BR" sz="2400" dirty="0" err="1" smtClean="0">
                <a:solidFill>
                  <a:srgbClr val="800000"/>
                </a:solidFill>
              </a:rPr>
              <a:t>prediction</a:t>
            </a:r>
            <a:r>
              <a:rPr lang="pt-BR" sz="2400" dirty="0" smtClean="0"/>
              <a:t>.</a:t>
            </a:r>
            <a:r>
              <a:rPr lang="pt-BR" sz="2400" dirty="0"/>
              <a:t> 2nd ed. New York, NY: Springer, 2009. </a:t>
            </a:r>
            <a:r>
              <a:rPr lang="pt-BR" sz="2400" dirty="0" err="1"/>
              <a:t>xxii</a:t>
            </a:r>
            <a:r>
              <a:rPr lang="pt-BR" sz="2400" dirty="0"/>
              <a:t>, 745 p. (Springer series in </a:t>
            </a:r>
            <a:r>
              <a:rPr lang="pt-BR" sz="2400" dirty="0" err="1"/>
              <a:t>statistics</a:t>
            </a:r>
            <a:r>
              <a:rPr lang="pt-BR" sz="2400" dirty="0"/>
              <a:t>).</a:t>
            </a:r>
            <a:endParaRPr lang="pt-BR" sz="2400" dirty="0" smtClean="0"/>
          </a:p>
          <a:p>
            <a:r>
              <a:rPr lang="pt-BR" sz="2400" dirty="0" smtClean="0"/>
              <a:t>Disponível </a:t>
            </a:r>
            <a:r>
              <a:rPr lang="pt-BR" sz="2400" dirty="0"/>
              <a:t>em</a:t>
            </a:r>
            <a:r>
              <a:rPr lang="pt-BR" sz="2400" dirty="0" smtClean="0"/>
              <a:t>:</a:t>
            </a:r>
          </a:p>
          <a:p>
            <a:pPr lvl="1"/>
            <a:r>
              <a:rPr lang="pt-BR" sz="2000" dirty="0" smtClean="0">
                <a:hlinkClick r:id="rId2"/>
              </a:rPr>
              <a:t>https</a:t>
            </a:r>
            <a:r>
              <a:rPr lang="pt-BR" sz="2000" dirty="0">
                <a:hlinkClick r:id="rId2"/>
              </a:rPr>
              <a:t>://web.stanford.edu/~hastie/ElemStatLearn</a:t>
            </a:r>
            <a:r>
              <a:rPr lang="pt-BR" sz="2000" dirty="0" smtClean="0">
                <a:hlinkClick r:id="rId2"/>
              </a:rPr>
              <a:t>/</a:t>
            </a:r>
            <a:r>
              <a:rPr lang="pt-BR" sz="20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92" y="1300820"/>
            <a:ext cx="342810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4773216" cy="4324350"/>
          </a:xfrm>
        </p:spPr>
        <p:txBody>
          <a:bodyPr/>
          <a:lstStyle/>
          <a:p>
            <a:r>
              <a:rPr lang="pt-BR" sz="2000" dirty="0"/>
              <a:t>RUSSELL, Stuart J.; NORVIG, Peter. </a:t>
            </a:r>
            <a:r>
              <a:rPr lang="pt-BR" sz="2000" dirty="0">
                <a:solidFill>
                  <a:srgbClr val="800000"/>
                </a:solidFill>
              </a:rPr>
              <a:t>Inteligência artificial</a:t>
            </a:r>
            <a:r>
              <a:rPr lang="pt-BR" sz="2000" dirty="0"/>
              <a:t>. Rio de Janeiro: </a:t>
            </a:r>
            <a:r>
              <a:rPr lang="pt-BR" sz="2000" dirty="0" err="1"/>
              <a:t>Elsevier</a:t>
            </a:r>
            <a:r>
              <a:rPr lang="pt-BR" sz="2000" dirty="0"/>
              <a:t>, Campus, 2004. 1021 </a:t>
            </a:r>
            <a:r>
              <a:rPr lang="pt-BR" sz="2000" dirty="0" smtClean="0"/>
              <a:t>p.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731" y="1300820"/>
            <a:ext cx="37657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4413176" cy="4324350"/>
          </a:xfrm>
        </p:spPr>
        <p:txBody>
          <a:bodyPr/>
          <a:lstStyle/>
          <a:p>
            <a:r>
              <a:rPr lang="pt-BR" sz="2000" dirty="0"/>
              <a:t>HAYKIN, Simon S. </a:t>
            </a:r>
            <a:r>
              <a:rPr lang="pt-BR" sz="2000" dirty="0">
                <a:solidFill>
                  <a:srgbClr val="800000"/>
                </a:solidFill>
              </a:rPr>
              <a:t>Redes neurais: princípios e prática</a:t>
            </a:r>
            <a:r>
              <a:rPr lang="pt-BR" sz="2000" dirty="0"/>
              <a:t>. 2. ed. Porto Alegre: </a:t>
            </a:r>
            <a:r>
              <a:rPr lang="pt-BR" sz="2000" dirty="0" err="1"/>
              <a:t>Bookman</a:t>
            </a:r>
            <a:r>
              <a:rPr lang="pt-BR" sz="2000" dirty="0"/>
              <a:t>, 2001. </a:t>
            </a:r>
            <a:r>
              <a:rPr lang="pt-BR" sz="2000" dirty="0" err="1"/>
              <a:t>xvii</a:t>
            </a:r>
            <a:r>
              <a:rPr lang="pt-BR" sz="2000" dirty="0"/>
              <a:t>, 900 p</a:t>
            </a:r>
            <a:r>
              <a:rPr lang="pt-BR" sz="2000" dirty="0" smtClean="0"/>
              <a:t>.</a:t>
            </a:r>
          </a:p>
          <a:p>
            <a:endParaRPr lang="pt-BR" sz="2000" dirty="0"/>
          </a:p>
          <a:p>
            <a:pPr marL="109537" indent="0">
              <a:buNone/>
            </a:pPr>
            <a:endParaRPr lang="pt-BR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51" y="1340768"/>
            <a:ext cx="3440545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0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4917232" cy="4324350"/>
          </a:xfrm>
        </p:spPr>
        <p:txBody>
          <a:bodyPr/>
          <a:lstStyle/>
          <a:p>
            <a:r>
              <a:rPr lang="pt-BR" sz="2000" dirty="0" err="1"/>
              <a:t>Tan</a:t>
            </a:r>
            <a:r>
              <a:rPr lang="pt-BR" sz="2000" dirty="0"/>
              <a:t>, </a:t>
            </a:r>
            <a:r>
              <a:rPr lang="pt-BR" sz="2000" dirty="0" err="1"/>
              <a:t>Pang</a:t>
            </a:r>
            <a:r>
              <a:rPr lang="pt-BR" sz="2000" dirty="0"/>
              <a:t>-Ning; </a:t>
            </a:r>
            <a:r>
              <a:rPr lang="pt-BR" sz="2000" dirty="0" err="1"/>
              <a:t>Steinbach</a:t>
            </a:r>
            <a:r>
              <a:rPr lang="pt-BR" sz="2000" dirty="0"/>
              <a:t>, Michael; </a:t>
            </a:r>
            <a:r>
              <a:rPr lang="pt-BR" sz="2000" dirty="0" err="1"/>
              <a:t>Kumar</a:t>
            </a:r>
            <a:r>
              <a:rPr lang="pt-BR" sz="2000" dirty="0"/>
              <a:t>, </a:t>
            </a:r>
            <a:r>
              <a:rPr lang="pt-BR" sz="2000" dirty="0" err="1"/>
              <a:t>Vipin</a:t>
            </a:r>
            <a:r>
              <a:rPr lang="pt-BR" sz="2000" dirty="0">
                <a:solidFill>
                  <a:srgbClr val="800000"/>
                </a:solidFill>
              </a:rPr>
              <a:t>. Introdução ao Data Mining - Mineração de </a:t>
            </a:r>
            <a:r>
              <a:rPr lang="pt-BR" sz="2000" dirty="0" smtClean="0">
                <a:solidFill>
                  <a:srgbClr val="800000"/>
                </a:solidFill>
              </a:rPr>
              <a:t>Dados</a:t>
            </a:r>
            <a:r>
              <a:rPr lang="pt-BR" sz="2000" dirty="0" smtClean="0"/>
              <a:t>. </a:t>
            </a:r>
            <a:r>
              <a:rPr lang="pt-BR" sz="2000" dirty="0"/>
              <a:t>Ciência Moderna, 1ª Ed., 2012.</a:t>
            </a:r>
          </a:p>
          <a:p>
            <a:pPr marL="109537" indent="0">
              <a:buNone/>
            </a:pPr>
            <a:endParaRPr lang="pt-B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733" y="1268760"/>
            <a:ext cx="360676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3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1336898"/>
            <a:ext cx="4917232" cy="4324350"/>
          </a:xfrm>
        </p:spPr>
        <p:txBody>
          <a:bodyPr/>
          <a:lstStyle/>
          <a:p>
            <a:r>
              <a:rPr lang="pt-BR" sz="2000" dirty="0"/>
              <a:t>COPPIN, Ben. </a:t>
            </a:r>
            <a:r>
              <a:rPr lang="pt-BR" sz="2000" dirty="0">
                <a:solidFill>
                  <a:srgbClr val="800000"/>
                </a:solidFill>
              </a:rPr>
              <a:t>Inteligência artificial</a:t>
            </a:r>
            <a:r>
              <a:rPr lang="pt-BR" sz="2000" dirty="0"/>
              <a:t>. Rio de Janeiro, RJ: LTC, 2010. </a:t>
            </a:r>
            <a:r>
              <a:rPr lang="pt-BR" sz="2000" dirty="0" err="1"/>
              <a:t>xxv</a:t>
            </a:r>
            <a:r>
              <a:rPr lang="pt-BR" sz="2000" dirty="0"/>
              <a:t> 636 p.</a:t>
            </a:r>
          </a:p>
          <a:p>
            <a:pPr marL="109537" indent="0">
              <a:buNone/>
            </a:pPr>
            <a:endParaRPr lang="pt-BR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80" y="1196752"/>
            <a:ext cx="3768016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pt-BR" dirty="0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24350"/>
          </a:xfrm>
        </p:spPr>
        <p:txBody>
          <a:bodyPr/>
          <a:lstStyle/>
          <a:p>
            <a:r>
              <a:rPr lang="pt-BR" dirty="0" smtClean="0"/>
              <a:t>Aprendizado de Máquina</a:t>
            </a:r>
          </a:p>
          <a:p>
            <a:r>
              <a:rPr lang="pt-BR" dirty="0" smtClean="0"/>
              <a:t>Carga Horária: 64 horas</a:t>
            </a:r>
          </a:p>
          <a:p>
            <a:r>
              <a:rPr lang="pt-BR" dirty="0" smtClean="0"/>
              <a:t>Ementa</a:t>
            </a:r>
          </a:p>
          <a:p>
            <a:pPr lvl="1"/>
            <a:r>
              <a:rPr lang="pt-BR" dirty="0"/>
              <a:t> Introdução. Extração de Características. Árvores de Decisão. Aprendizagem Baseada em Instâncias. Aprendizagem Bayesiana. Redes Neurais Artificiais. Máquinas de Vetor de Suporte. Tópicos Avançados em Aprendizagem de Máquina. Projeto de Sistemas Inteligentes.</a:t>
            </a:r>
            <a:endParaRPr lang="pt-BR" dirty="0" smtClean="0"/>
          </a:p>
          <a:p>
            <a:r>
              <a:rPr lang="pt-BR" dirty="0" smtClean="0"/>
              <a:t>Importância para você e para o curso.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94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9848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99023" y="1194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err="1">
                <a:solidFill>
                  <a:srgbClr val="000000"/>
                </a:solidFill>
              </a:rPr>
              <a:t>Building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err="1">
                <a:solidFill>
                  <a:srgbClr val="000000"/>
                </a:solidFill>
              </a:rPr>
              <a:t>Machine</a:t>
            </a:r>
            <a:r>
              <a:rPr lang="pt-BR" sz="2000" dirty="0">
                <a:solidFill>
                  <a:srgbClr val="000000"/>
                </a:solidFill>
              </a:rPr>
              <a:t> Learning Systems </a:t>
            </a:r>
            <a:r>
              <a:rPr lang="pt-BR" sz="2000" dirty="0" err="1">
                <a:solidFill>
                  <a:srgbClr val="000000"/>
                </a:solidFill>
              </a:rPr>
              <a:t>with</a:t>
            </a:r>
            <a:r>
              <a:rPr lang="pt-BR" sz="2000" dirty="0">
                <a:solidFill>
                  <a:srgbClr val="000000"/>
                </a:solidFill>
              </a:rPr>
              <a:t> Python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76056" y="1493378"/>
            <a:ext cx="284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Python </a:t>
            </a:r>
            <a:r>
              <a:rPr lang="pt-BR" sz="2000" dirty="0" err="1">
                <a:solidFill>
                  <a:srgbClr val="000000"/>
                </a:solidFill>
              </a:rPr>
              <a:t>Machine</a:t>
            </a:r>
            <a:r>
              <a:rPr lang="pt-BR" sz="2000" dirty="0">
                <a:solidFill>
                  <a:srgbClr val="000000"/>
                </a:solidFill>
              </a:rPr>
              <a:t> Learning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1" y="2010301"/>
            <a:ext cx="3740727" cy="4618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647" y="1985255"/>
            <a:ext cx="381884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9848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144016" y="1194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err="1">
                <a:solidFill>
                  <a:srgbClr val="000000"/>
                </a:solidFill>
              </a:rPr>
              <a:t>Large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err="1">
                <a:solidFill>
                  <a:srgbClr val="000000"/>
                </a:solidFill>
              </a:rPr>
              <a:t>Scale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err="1">
                <a:solidFill>
                  <a:srgbClr val="000000"/>
                </a:solidFill>
              </a:rPr>
              <a:t>Machine</a:t>
            </a:r>
            <a:r>
              <a:rPr lang="pt-BR" sz="2000" dirty="0">
                <a:solidFill>
                  <a:srgbClr val="000000"/>
                </a:solidFill>
              </a:rPr>
              <a:t> Learning </a:t>
            </a:r>
            <a:r>
              <a:rPr lang="pt-BR" sz="2000" dirty="0" err="1">
                <a:solidFill>
                  <a:srgbClr val="000000"/>
                </a:solidFill>
              </a:rPr>
              <a:t>with</a:t>
            </a:r>
            <a:r>
              <a:rPr lang="pt-BR" sz="2000" dirty="0">
                <a:solidFill>
                  <a:srgbClr val="000000"/>
                </a:solidFill>
              </a:rPr>
              <a:t> Python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76057" y="1124744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rgbClr val="000000"/>
                </a:solidFill>
              </a:rPr>
              <a:t>Mastering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err="1">
                <a:solidFill>
                  <a:srgbClr val="000000"/>
                </a:solidFill>
              </a:rPr>
              <a:t>Machine</a:t>
            </a:r>
            <a:r>
              <a:rPr lang="pt-BR" sz="2000" dirty="0">
                <a:solidFill>
                  <a:srgbClr val="000000"/>
                </a:solidFill>
              </a:rPr>
              <a:t> Learning </a:t>
            </a:r>
            <a:r>
              <a:rPr lang="pt-BR" sz="2000" dirty="0" err="1">
                <a:solidFill>
                  <a:srgbClr val="000000"/>
                </a:solidFill>
              </a:rPr>
              <a:t>with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err="1">
                <a:solidFill>
                  <a:srgbClr val="000000"/>
                </a:solidFill>
              </a:rPr>
              <a:t>Scikit-Learn</a:t>
            </a:r>
            <a:endParaRPr lang="pt-BR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2" y="1988840"/>
            <a:ext cx="3636818" cy="4618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003725"/>
            <a:ext cx="3694545" cy="4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9848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99023" y="1194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err="1">
                <a:solidFill>
                  <a:schemeClr val="tx1"/>
                </a:solidFill>
              </a:rPr>
              <a:t>Introduction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to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Machine</a:t>
            </a:r>
            <a:r>
              <a:rPr lang="pt-BR" sz="2000" dirty="0">
                <a:solidFill>
                  <a:schemeClr val="tx1"/>
                </a:solidFill>
              </a:rPr>
              <a:t> Learning </a:t>
            </a:r>
            <a:r>
              <a:rPr lang="pt-BR" sz="2000" dirty="0" err="1">
                <a:solidFill>
                  <a:schemeClr val="tx1"/>
                </a:solidFill>
              </a:rPr>
              <a:t>with</a:t>
            </a:r>
            <a:r>
              <a:rPr lang="pt-BR" sz="2000" dirty="0">
                <a:solidFill>
                  <a:schemeClr val="tx1"/>
                </a:solidFill>
              </a:rPr>
              <a:t> Python: A </a:t>
            </a:r>
            <a:r>
              <a:rPr lang="pt-BR" sz="2000" dirty="0" err="1">
                <a:solidFill>
                  <a:schemeClr val="tx1"/>
                </a:solidFill>
              </a:rPr>
              <a:t>Guide</a:t>
            </a:r>
            <a:r>
              <a:rPr lang="pt-BR" sz="2000" dirty="0">
                <a:solidFill>
                  <a:schemeClr val="tx1"/>
                </a:solidFill>
              </a:rPr>
              <a:t> for Data </a:t>
            </a:r>
            <a:r>
              <a:rPr lang="pt-BR" sz="2000" dirty="0" err="1">
                <a:solidFill>
                  <a:schemeClr val="tx1"/>
                </a:solidFill>
              </a:rPr>
              <a:t>Scientists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0032" y="1218404"/>
            <a:ext cx="4292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err="1">
                <a:solidFill>
                  <a:schemeClr val="tx1"/>
                </a:solidFill>
              </a:rPr>
              <a:t>Machine</a:t>
            </a:r>
            <a:r>
              <a:rPr lang="pt-BR" sz="1800" dirty="0">
                <a:solidFill>
                  <a:schemeClr val="tx1"/>
                </a:solidFill>
              </a:rPr>
              <a:t> Learning in Python: </a:t>
            </a:r>
            <a:endParaRPr lang="pt-BR" sz="1800" dirty="0" smtClean="0">
              <a:solidFill>
                <a:schemeClr val="tx1"/>
              </a:solidFill>
            </a:endParaRPr>
          </a:p>
          <a:p>
            <a:r>
              <a:rPr lang="pt-BR" sz="1800" dirty="0" err="1" smtClean="0">
                <a:solidFill>
                  <a:schemeClr val="tx1"/>
                </a:solidFill>
              </a:rPr>
              <a:t>Essential</a:t>
            </a:r>
            <a:r>
              <a:rPr lang="pt-BR" sz="1800" dirty="0" smtClean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Techniques</a:t>
            </a:r>
            <a:r>
              <a:rPr lang="pt-BR" sz="1800" dirty="0">
                <a:solidFill>
                  <a:schemeClr val="tx1"/>
                </a:solidFill>
              </a:rPr>
              <a:t> for </a:t>
            </a:r>
            <a:r>
              <a:rPr lang="pt-BR" sz="1800" dirty="0" err="1">
                <a:solidFill>
                  <a:schemeClr val="tx1"/>
                </a:solidFill>
              </a:rPr>
              <a:t>Predictive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Analysis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3521364" cy="4618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80" y="1991950"/>
            <a:ext cx="373687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8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9848"/>
          </a:xfrm>
        </p:spPr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4" y="1977340"/>
            <a:ext cx="3565125" cy="46841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9023" y="1194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Python for Data </a:t>
            </a:r>
            <a:r>
              <a:rPr lang="pt-BR" sz="2000" dirty="0" err="1">
                <a:solidFill>
                  <a:schemeClr val="tx1"/>
                </a:solidFill>
              </a:rPr>
              <a:t>Analysis</a:t>
            </a:r>
            <a:r>
              <a:rPr lang="pt-BR" sz="2000" dirty="0">
                <a:solidFill>
                  <a:schemeClr val="tx1"/>
                </a:solidFill>
              </a:rPr>
              <a:t>: Data </a:t>
            </a:r>
            <a:r>
              <a:rPr lang="pt-BR" sz="2000" dirty="0" err="1">
                <a:solidFill>
                  <a:schemeClr val="tx1"/>
                </a:solidFill>
              </a:rPr>
              <a:t>Wrangling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with</a:t>
            </a:r>
            <a:r>
              <a:rPr lang="pt-BR" sz="2000" dirty="0">
                <a:solidFill>
                  <a:schemeClr val="tx1"/>
                </a:solidFill>
              </a:rPr>
              <a:t> Pandas, </a:t>
            </a:r>
            <a:r>
              <a:rPr lang="pt-BR" sz="2000" dirty="0" err="1">
                <a:solidFill>
                  <a:schemeClr val="tx1"/>
                </a:solidFill>
              </a:rPr>
              <a:t>NumPy</a:t>
            </a:r>
            <a:r>
              <a:rPr lang="pt-BR" sz="2000" dirty="0">
                <a:solidFill>
                  <a:schemeClr val="tx1"/>
                </a:solidFill>
              </a:rPr>
              <a:t>, </a:t>
            </a:r>
            <a:r>
              <a:rPr lang="pt-BR" sz="2000" dirty="0" err="1">
                <a:solidFill>
                  <a:schemeClr val="tx1"/>
                </a:solidFill>
              </a:rPr>
              <a:t>and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IPython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1097" y="1218404"/>
            <a:ext cx="305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Data Science </a:t>
            </a:r>
            <a:r>
              <a:rPr lang="pt-BR" sz="2000" dirty="0" err="1">
                <a:solidFill>
                  <a:schemeClr val="tx1"/>
                </a:solidFill>
              </a:rPr>
              <a:t>from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Scratch</a:t>
            </a:r>
            <a:endParaRPr lang="pt-BR" sz="2000" dirty="0">
              <a:solidFill>
                <a:schemeClr val="tx1"/>
              </a:solidFill>
            </a:endParaRPr>
          </a:p>
          <a:p>
            <a:r>
              <a:rPr lang="pt-BR" sz="2000" dirty="0" err="1">
                <a:solidFill>
                  <a:schemeClr val="tx1"/>
                </a:solidFill>
              </a:rPr>
              <a:t>First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Principles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with</a:t>
            </a:r>
            <a:r>
              <a:rPr lang="pt-BR" sz="2000" dirty="0">
                <a:solidFill>
                  <a:schemeClr val="tx1"/>
                </a:solidFill>
              </a:rPr>
              <a:t> 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10" y="2023395"/>
            <a:ext cx="3521364" cy="4618182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91525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17984"/>
            <a:ext cx="8229600" cy="1066800"/>
          </a:xfrm>
        </p:spPr>
        <p:txBody>
          <a:bodyPr/>
          <a:lstStyle/>
          <a:p>
            <a:r>
              <a:rPr lang="pt-BR" dirty="0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08906"/>
            <a:ext cx="8712968" cy="4324350"/>
          </a:xfrm>
        </p:spPr>
        <p:txBody>
          <a:bodyPr/>
          <a:lstStyle/>
          <a:p>
            <a:r>
              <a:rPr lang="pt-BR" sz="3200" dirty="0" smtClean="0"/>
              <a:t>Objetivo Geral</a:t>
            </a:r>
          </a:p>
          <a:p>
            <a:pPr lvl="1"/>
            <a:r>
              <a:rPr lang="pt-BR" sz="2400" dirty="0"/>
              <a:t>O objetivo principal desta disciplina é apresentar os principais paradigmas de aprendizagem de máquina, incluindo uma variedade de algoritmos e técnicas como: aprendizagem de conceitos, árvores de decisão, redes neurais, métodos probabilísticos de aprendizagem, bem como a aplicação destes paradigmas em problemas de engenharia. </a:t>
            </a:r>
            <a:endParaRPr lang="pt-BR" sz="2400" dirty="0" smtClean="0"/>
          </a:p>
          <a:p>
            <a:pPr marL="411162" lvl="1" indent="0">
              <a:buNone/>
            </a:pPr>
            <a:endParaRPr lang="pt-BR" sz="2400" dirty="0" smtClean="0"/>
          </a:p>
          <a:p>
            <a:pPr lvl="1"/>
            <a:r>
              <a:rPr lang="pt-BR" sz="2400" dirty="0" smtClean="0"/>
              <a:t>Aproximadamente </a:t>
            </a:r>
            <a:r>
              <a:rPr lang="pt-BR" sz="2400" dirty="0"/>
              <a:t>metade da carga horária será dedicada a projetos práticos onde os principais métodos serão implementados e testados em dados sintéticos e reais</a:t>
            </a:r>
            <a:r>
              <a:rPr lang="pt-B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67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17984"/>
            <a:ext cx="8229600" cy="1066800"/>
          </a:xfrm>
        </p:spPr>
        <p:txBody>
          <a:bodyPr/>
          <a:lstStyle/>
          <a:p>
            <a:r>
              <a:rPr lang="pt-BR" dirty="0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552922"/>
            <a:ext cx="8712968" cy="4324350"/>
          </a:xfrm>
        </p:spPr>
        <p:txBody>
          <a:bodyPr/>
          <a:lstStyle/>
          <a:p>
            <a:r>
              <a:rPr lang="pt-BR" sz="3200" dirty="0" smtClean="0"/>
              <a:t>Objetivos Específicos</a:t>
            </a:r>
          </a:p>
          <a:p>
            <a:pPr lvl="1"/>
            <a:r>
              <a:rPr lang="pt-BR" sz="2800" dirty="0" smtClean="0"/>
              <a:t>Desenvolver </a:t>
            </a:r>
            <a:r>
              <a:rPr lang="pt-BR" sz="2800" dirty="0"/>
              <a:t>software capaz de se adaptar e aprender durante a execução;</a:t>
            </a:r>
          </a:p>
          <a:p>
            <a:pPr lvl="1"/>
            <a:r>
              <a:rPr lang="pt-BR" sz="2800" dirty="0" smtClean="0"/>
              <a:t>Analisar</a:t>
            </a:r>
            <a:r>
              <a:rPr lang="pt-BR" sz="2800" dirty="0"/>
              <a:t>, discutir e implementar técnicas de aprendizagem de máquina em seus softwares.</a:t>
            </a:r>
          </a:p>
          <a:p>
            <a:endParaRPr lang="pt-PT" sz="3000" dirty="0" smtClean="0"/>
          </a:p>
        </p:txBody>
      </p:sp>
    </p:spTree>
    <p:extLst>
      <p:ext uri="{BB962C8B-B14F-4D97-AF65-F5344CB8AC3E}">
        <p14:creationId xmlns:p14="http://schemas.microsoft.com/office/powerpoint/2010/main" val="25099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1960"/>
            <a:ext cx="8229600" cy="1066800"/>
          </a:xfrm>
        </p:spPr>
        <p:txBody>
          <a:bodyPr/>
          <a:lstStyle/>
          <a:p>
            <a:r>
              <a:rPr lang="pt-BR" dirty="0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5688632"/>
          </a:xfrm>
        </p:spPr>
        <p:txBody>
          <a:bodyPr/>
          <a:lstStyle/>
          <a:p>
            <a:r>
              <a:rPr lang="pt-BR" sz="3200" dirty="0" smtClean="0"/>
              <a:t>Metodologia de ensino</a:t>
            </a:r>
          </a:p>
          <a:p>
            <a:pPr lvl="1"/>
            <a:r>
              <a:rPr lang="pt-BR" sz="2400" dirty="0">
                <a:solidFill>
                  <a:srgbClr val="FF0000"/>
                </a:solidFill>
              </a:rPr>
              <a:t>Aprender fazendo</a:t>
            </a:r>
          </a:p>
          <a:p>
            <a:pPr lvl="1"/>
            <a:r>
              <a:rPr lang="pt-BR" sz="2400" dirty="0"/>
              <a:t>Desenvolvimento de:</a:t>
            </a:r>
          </a:p>
          <a:p>
            <a:pPr lvl="2"/>
            <a:r>
              <a:rPr lang="pt-BR" sz="2000" dirty="0"/>
              <a:t>Iniciativa ≠ Passividade</a:t>
            </a:r>
          </a:p>
          <a:p>
            <a:pPr lvl="2"/>
            <a:r>
              <a:rPr lang="pt-BR" sz="2000" dirty="0"/>
              <a:t>Autonomia</a:t>
            </a:r>
          </a:p>
          <a:p>
            <a:pPr lvl="2"/>
            <a:r>
              <a:rPr lang="pt-BR" sz="2000" dirty="0" err="1"/>
              <a:t>Auto-estima</a:t>
            </a:r>
            <a:endParaRPr lang="pt-BR" sz="2000" dirty="0"/>
          </a:p>
          <a:p>
            <a:pPr lvl="2"/>
            <a:r>
              <a:rPr lang="pt-BR" sz="2000" dirty="0" err="1"/>
              <a:t>Auto-disciplina</a:t>
            </a:r>
            <a:endParaRPr lang="pt-BR" sz="2000" dirty="0"/>
          </a:p>
          <a:p>
            <a:pPr lvl="2"/>
            <a:r>
              <a:rPr lang="pt-BR" sz="2000" dirty="0"/>
              <a:t>Avaliação contínua</a:t>
            </a:r>
          </a:p>
          <a:p>
            <a:pPr lvl="2"/>
            <a:r>
              <a:rPr lang="pt-BR" sz="2000" dirty="0"/>
              <a:t>Trabalho em equipe</a:t>
            </a:r>
          </a:p>
          <a:p>
            <a:pPr lvl="2"/>
            <a:r>
              <a:rPr lang="pt-BR" sz="2000" dirty="0"/>
              <a:t>Cooperação / Ajuda mútua</a:t>
            </a:r>
          </a:p>
          <a:p>
            <a:pPr lvl="2"/>
            <a:r>
              <a:rPr lang="pt-BR" sz="2000" dirty="0"/>
              <a:t>Organização</a:t>
            </a:r>
          </a:p>
          <a:p>
            <a:pPr lvl="2"/>
            <a:r>
              <a:rPr lang="pt-BR" sz="2000" dirty="0"/>
              <a:t>Comunicação</a:t>
            </a:r>
          </a:p>
          <a:p>
            <a:pPr lvl="2"/>
            <a:r>
              <a:rPr lang="pt-BR" sz="2000" dirty="0"/>
              <a:t>Desinibição</a:t>
            </a:r>
          </a:p>
          <a:p>
            <a:pPr lvl="2"/>
            <a:r>
              <a:rPr lang="pt-BR" sz="2000" dirty="0"/>
              <a:t>Leitura, interpretação e produção de textos.</a:t>
            </a:r>
          </a:p>
          <a:p>
            <a:pPr lvl="2"/>
            <a:r>
              <a:rPr lang="pt-BR" sz="2000" dirty="0"/>
              <a:t>Responsabilidade</a:t>
            </a:r>
          </a:p>
          <a:p>
            <a:pPr lvl="2"/>
            <a:r>
              <a:rPr lang="pt-BR" sz="2000" dirty="0"/>
              <a:t>Competências específicas de cada </a:t>
            </a:r>
            <a:r>
              <a:rPr lang="pt-BR" sz="2000" dirty="0" smtClean="0"/>
              <a:t>assunto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39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pt-BR" dirty="0" smtClean="0"/>
              <a:t>Conteúdo Programático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/>
          <a:lstStyle/>
          <a:p>
            <a:r>
              <a:rPr lang="pt-BR" sz="2400" dirty="0"/>
              <a:t>Aprendizado de Máquina.</a:t>
            </a:r>
          </a:p>
          <a:p>
            <a:r>
              <a:rPr lang="pt-BR" sz="2400" dirty="0"/>
              <a:t>Regressão.</a:t>
            </a:r>
          </a:p>
          <a:p>
            <a:r>
              <a:rPr lang="pt-BR" sz="2400" dirty="0"/>
              <a:t>Classificação.</a:t>
            </a:r>
          </a:p>
          <a:p>
            <a:r>
              <a:rPr lang="pt-BR" sz="2400" dirty="0"/>
              <a:t>Métodos de </a:t>
            </a:r>
            <a:r>
              <a:rPr lang="pt-BR" sz="2400" dirty="0" err="1"/>
              <a:t>Resampling</a:t>
            </a:r>
            <a:r>
              <a:rPr lang="pt-BR" sz="2400" dirty="0"/>
              <a:t>.</a:t>
            </a:r>
          </a:p>
          <a:p>
            <a:r>
              <a:rPr lang="pt-BR" sz="2400" dirty="0"/>
              <a:t>Seleção de Modelo Linear e Regularização.</a:t>
            </a:r>
          </a:p>
          <a:p>
            <a:r>
              <a:rPr lang="pt-BR" sz="2400" dirty="0"/>
              <a:t>Indo Além da Linearidade.</a:t>
            </a:r>
          </a:p>
          <a:p>
            <a:r>
              <a:rPr lang="pt-BR" sz="2400" dirty="0"/>
              <a:t>Métodos Baseados em Árvores.</a:t>
            </a:r>
          </a:p>
          <a:p>
            <a:r>
              <a:rPr lang="pt-BR" sz="2400" dirty="0" err="1"/>
              <a:t>Support</a:t>
            </a:r>
            <a:r>
              <a:rPr lang="pt-BR" sz="2400" dirty="0"/>
              <a:t> Vector </a:t>
            </a:r>
            <a:r>
              <a:rPr lang="pt-BR" sz="2400" dirty="0" err="1"/>
              <a:t>Machines</a:t>
            </a:r>
            <a:r>
              <a:rPr lang="pt-BR" sz="2400" dirty="0"/>
              <a:t> (SVM).</a:t>
            </a:r>
          </a:p>
          <a:p>
            <a:r>
              <a:rPr lang="pt-BR" sz="2400" dirty="0"/>
              <a:t>Redes Neurais.</a:t>
            </a:r>
          </a:p>
          <a:p>
            <a:r>
              <a:rPr lang="pt-BR" sz="2400" dirty="0"/>
              <a:t>Aprendizado não supervisionado: PCA, </a:t>
            </a:r>
            <a:r>
              <a:rPr lang="pt-BR" sz="2400" dirty="0" err="1"/>
              <a:t>Clusterização</a:t>
            </a:r>
            <a:r>
              <a:rPr lang="pt-BR" sz="2400" dirty="0"/>
              <a:t>, Regras de Associação.</a:t>
            </a:r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422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824" y="188640"/>
            <a:ext cx="8229600" cy="1069848"/>
          </a:xfrm>
        </p:spPr>
        <p:txBody>
          <a:bodyPr/>
          <a:lstStyle/>
          <a:p>
            <a:r>
              <a:rPr lang="pt-BR" dirty="0"/>
              <a:t>Cronograma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9" y="1196752"/>
            <a:ext cx="6719455" cy="5195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54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816" y="198912"/>
            <a:ext cx="8229600" cy="1069848"/>
          </a:xfrm>
        </p:spPr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207988"/>
            <a:ext cx="8775700" cy="481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35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11055</TotalTime>
  <Words>1128</Words>
  <Application>Microsoft Macintosh PowerPoint</Application>
  <PresentationFormat>On-screen Show (4:3)</PresentationFormat>
  <Paragraphs>188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Urbano</vt:lpstr>
      <vt:lpstr>Aprendizado de Máquina  Apresentação da Disciplina</vt:lpstr>
      <vt:lpstr>Apresentações</vt:lpstr>
      <vt:lpstr>Disciplina</vt:lpstr>
      <vt:lpstr>Disciplina</vt:lpstr>
      <vt:lpstr>Disciplina</vt:lpstr>
      <vt:lpstr>Disciplina</vt:lpstr>
      <vt:lpstr>Conteúdo Programático</vt:lpstr>
      <vt:lpstr>Cronograma</vt:lpstr>
      <vt:lpstr>Cronograma</vt:lpstr>
      <vt:lpstr>Ferramentas de Trabalho</vt:lpstr>
      <vt:lpstr>Avaliações</vt:lpstr>
      <vt:lpstr>Plataforma Kaggle</vt:lpstr>
      <vt:lpstr>PowerPoint Presentation</vt:lpstr>
      <vt:lpstr>PowerPoint Presentation</vt:lpstr>
      <vt:lpstr>Avaliações</vt:lpstr>
      <vt:lpstr>Avaliações</vt:lpstr>
      <vt:lpstr>Faltas e reprovação</vt:lpstr>
      <vt:lpstr>Grupo de Práticas</vt:lpstr>
      <vt:lpstr>PowerPoint Presentation</vt:lpstr>
      <vt:lpstr>PowerPoint Presentation</vt:lpstr>
      <vt:lpstr>Visitas ao InsightLab</vt:lpstr>
      <vt:lpstr>Principais áreas de pesquisa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Instalação do Ruby</dc:title>
  <dc:creator>regis</dc:creator>
  <cp:lastModifiedBy>Regis</cp:lastModifiedBy>
  <cp:revision>386</cp:revision>
  <cp:lastPrinted>2007-10-29T18:43:58Z</cp:lastPrinted>
  <dcterms:created xsi:type="dcterms:W3CDTF">2007-08-05T21:05:55Z</dcterms:created>
  <dcterms:modified xsi:type="dcterms:W3CDTF">2018-02-27T00:12:02Z</dcterms:modified>
</cp:coreProperties>
</file>